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6405"/>
  </p:normalViewPr>
  <p:slideViewPr>
    <p:cSldViewPr snapToGrid="0" snapToObjects="1">
      <p:cViewPr varScale="1">
        <p:scale>
          <a:sx n="126" d="100"/>
          <a:sy n="126" d="100"/>
        </p:scale>
        <p:origin x="5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0F1CE5-3EA4-8F44-AD44-53653F3BF04C}"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83137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F1CE5-3EA4-8F44-AD44-53653F3BF04C}"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101736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F1CE5-3EA4-8F44-AD44-53653F3BF04C}"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67210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0F1CE5-3EA4-8F44-AD44-53653F3BF04C}"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45290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0F1CE5-3EA4-8F44-AD44-53653F3BF04C}" type="datetimeFigureOut">
              <a:rPr lang="en-US" smtClean="0"/>
              <a:t>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62054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0F1CE5-3EA4-8F44-AD44-53653F3BF04C}" type="datetimeFigureOut">
              <a:rPr lang="en-US" smtClean="0"/>
              <a:t>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133426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0F1CE5-3EA4-8F44-AD44-53653F3BF04C}" type="datetimeFigureOut">
              <a:rPr lang="en-US" smtClean="0"/>
              <a:t>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1008504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0F1CE5-3EA4-8F44-AD44-53653F3BF04C}" type="datetimeFigureOut">
              <a:rPr lang="en-US" smtClean="0"/>
              <a:t>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199346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F1CE5-3EA4-8F44-AD44-53653F3BF04C}" type="datetimeFigureOut">
              <a:rPr lang="en-US" smtClean="0"/>
              <a:t>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130202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F1CE5-3EA4-8F44-AD44-53653F3BF04C}" type="datetimeFigureOut">
              <a:rPr lang="en-US" smtClean="0"/>
              <a:t>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35779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0F1CE5-3EA4-8F44-AD44-53653F3BF04C}" type="datetimeFigureOut">
              <a:rPr lang="en-US" smtClean="0"/>
              <a:t>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D2CAB-3554-1145-904C-40045EBB0596}" type="slidenum">
              <a:rPr lang="en-US" smtClean="0"/>
              <a:t>‹#›</a:t>
            </a:fld>
            <a:endParaRPr lang="en-US"/>
          </a:p>
        </p:txBody>
      </p:sp>
    </p:spTree>
    <p:extLst>
      <p:ext uri="{BB962C8B-B14F-4D97-AF65-F5344CB8AC3E}">
        <p14:creationId xmlns:p14="http://schemas.microsoft.com/office/powerpoint/2010/main" val="5335135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F1CE5-3EA4-8F44-AD44-53653F3BF04C}" type="datetimeFigureOut">
              <a:rPr lang="en-US" smtClean="0"/>
              <a:t>1/4/18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D2CAB-3554-1145-904C-40045EBB0596}" type="slidenum">
              <a:rPr lang="en-US" smtClean="0"/>
              <a:t>‹#›</a:t>
            </a:fld>
            <a:endParaRPr lang="en-US"/>
          </a:p>
        </p:txBody>
      </p:sp>
    </p:spTree>
    <p:extLst>
      <p:ext uri="{BB962C8B-B14F-4D97-AF65-F5344CB8AC3E}">
        <p14:creationId xmlns:p14="http://schemas.microsoft.com/office/powerpoint/2010/main" val="64683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Recent First Amendment Events</a:t>
            </a:r>
            <a:endParaRPr lang="en-US" dirty="0"/>
          </a:p>
        </p:txBody>
      </p:sp>
      <p:sp>
        <p:nvSpPr>
          <p:cNvPr id="3" name="Content Placeholder 2"/>
          <p:cNvSpPr>
            <a:spLocks noGrp="1"/>
          </p:cNvSpPr>
          <p:nvPr>
            <p:ph idx="1"/>
          </p:nvPr>
        </p:nvSpPr>
        <p:spPr>
          <a:xfrm>
            <a:off x="1981200" y="1530850"/>
            <a:ext cx="8229600" cy="4595314"/>
          </a:xfrm>
        </p:spPr>
        <p:txBody>
          <a:bodyPr>
            <a:normAutofit/>
          </a:bodyPr>
          <a:lstStyle/>
          <a:p>
            <a:pPr marL="0" indent="0">
              <a:buNone/>
            </a:pPr>
            <a:r>
              <a:rPr lang="en-US" sz="2400" u="sng" dirty="0"/>
              <a:t>NFL Anthem Protests</a:t>
            </a:r>
            <a:r>
              <a:rPr lang="en-US" sz="2400" dirty="0"/>
              <a:t>:</a:t>
            </a:r>
          </a:p>
          <a:p>
            <a:r>
              <a:rPr lang="en-US" sz="2400" dirty="0"/>
              <a:t>Aug. 14 &amp; 20, 2016:  Colin </a:t>
            </a:r>
            <a:r>
              <a:rPr lang="en-US" sz="2400" dirty="0" err="1"/>
              <a:t>Kaepernick</a:t>
            </a:r>
            <a:r>
              <a:rPr lang="en-US" sz="2400" dirty="0"/>
              <a:t> first sits during anthem.  Nobody notices.</a:t>
            </a:r>
          </a:p>
          <a:p>
            <a:r>
              <a:rPr lang="en-US" sz="2400" dirty="0"/>
              <a:t>Aug. 26.  Reporter unintentionally tweets photo of </a:t>
            </a:r>
            <a:r>
              <a:rPr lang="en-US" sz="2400" dirty="0" err="1"/>
              <a:t>Kaepernick</a:t>
            </a:r>
            <a:r>
              <a:rPr lang="en-US" sz="2400" dirty="0"/>
              <a:t> sitting.  Story blows up.</a:t>
            </a:r>
          </a:p>
          <a:p>
            <a:r>
              <a:rPr lang="en-US" sz="2400" dirty="0" err="1"/>
              <a:t>Kaepernick</a:t>
            </a:r>
            <a:r>
              <a:rPr lang="en-US" sz="2400" dirty="0"/>
              <a:t>: “There are a lot of things that need to change, one in specific is police brutality. There are people being murdered unjustly and not being held accountable.”</a:t>
            </a:r>
          </a:p>
          <a:p>
            <a:r>
              <a:rPr lang="en-US" sz="2400" dirty="0"/>
              <a:t>Team: “Players are encouraged but not required to stand during the playing of the national anthem.”</a:t>
            </a:r>
          </a:p>
        </p:txBody>
      </p:sp>
    </p:spTree>
    <p:extLst>
      <p:ext uri="{BB962C8B-B14F-4D97-AF65-F5344CB8AC3E}">
        <p14:creationId xmlns:p14="http://schemas.microsoft.com/office/powerpoint/2010/main" val="130291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Recent First Amendment Events</a:t>
            </a:r>
          </a:p>
        </p:txBody>
      </p:sp>
      <p:sp>
        <p:nvSpPr>
          <p:cNvPr id="3" name="Content Placeholder 2"/>
          <p:cNvSpPr>
            <a:spLocks noGrp="1"/>
          </p:cNvSpPr>
          <p:nvPr>
            <p:ph idx="1"/>
          </p:nvPr>
        </p:nvSpPr>
        <p:spPr/>
        <p:txBody>
          <a:bodyPr/>
          <a:lstStyle/>
          <a:p>
            <a:pPr marL="0" indent="0">
              <a:buNone/>
            </a:pPr>
            <a:r>
              <a:rPr lang="en-US" sz="2400" u="sng" dirty="0"/>
              <a:t>NFL Anthem Protests</a:t>
            </a:r>
            <a:r>
              <a:rPr lang="en-US" sz="2400" dirty="0"/>
              <a:t>:</a:t>
            </a:r>
          </a:p>
          <a:p>
            <a:r>
              <a:rPr lang="en-US" sz="2400" dirty="0"/>
              <a:t>September, 2016:  </a:t>
            </a:r>
            <a:r>
              <a:rPr lang="en-US" sz="2400" dirty="0" err="1"/>
              <a:t>Kaepernick</a:t>
            </a:r>
            <a:r>
              <a:rPr lang="en-US" sz="2400" dirty="0"/>
              <a:t> begins to kneel rather than sit.  Various other players and teams join protest in various ways.</a:t>
            </a:r>
          </a:p>
          <a:p>
            <a:r>
              <a:rPr lang="en-US" sz="2400" dirty="0"/>
              <a:t>Feb. 2017:  At season’s end, </a:t>
            </a:r>
            <a:r>
              <a:rPr lang="en-US" sz="2400" dirty="0" err="1"/>
              <a:t>Kaepernick</a:t>
            </a:r>
            <a:r>
              <a:rPr lang="en-US" sz="2400" dirty="0"/>
              <a:t> opts out of contract; no team has signed him to date.</a:t>
            </a:r>
          </a:p>
          <a:p>
            <a:r>
              <a:rPr lang="en-US" sz="2400" dirty="0"/>
              <a:t>Aug. 2017 </a:t>
            </a:r>
            <a:r>
              <a:rPr lang="mr-IN" sz="2400" dirty="0"/>
              <a:t>–</a:t>
            </a:r>
            <a:r>
              <a:rPr lang="en-US" sz="2400" dirty="0"/>
              <a:t> Present:  Various players and teams protest in various ways.</a:t>
            </a:r>
          </a:p>
          <a:p>
            <a:r>
              <a:rPr lang="en-US" sz="2400" dirty="0"/>
              <a:t>Sept. 2017: President Trump tweets: “NFL owners don’t want to pick (</a:t>
            </a:r>
            <a:r>
              <a:rPr lang="en-US" sz="2400" dirty="0" err="1"/>
              <a:t>Kaepernick</a:t>
            </a:r>
            <a:r>
              <a:rPr lang="en-US" sz="2400" dirty="0"/>
              <a:t>) up because they don’t want to get nasty tweet from Donald Trump.”</a:t>
            </a:r>
          </a:p>
          <a:p>
            <a:endParaRPr lang="en-US" sz="2400" dirty="0"/>
          </a:p>
          <a:p>
            <a:pPr marL="0" indent="0">
              <a:buNone/>
            </a:pPr>
            <a:endParaRPr lang="en-US" dirty="0"/>
          </a:p>
        </p:txBody>
      </p:sp>
    </p:spTree>
    <p:extLst>
      <p:ext uri="{BB962C8B-B14F-4D97-AF65-F5344CB8AC3E}">
        <p14:creationId xmlns:p14="http://schemas.microsoft.com/office/powerpoint/2010/main" val="15217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Recent First Amendment Events</a:t>
            </a:r>
          </a:p>
        </p:txBody>
      </p:sp>
      <p:sp>
        <p:nvSpPr>
          <p:cNvPr id="3" name="Content Placeholder 2"/>
          <p:cNvSpPr>
            <a:spLocks noGrp="1"/>
          </p:cNvSpPr>
          <p:nvPr>
            <p:ph idx="1"/>
          </p:nvPr>
        </p:nvSpPr>
        <p:spPr/>
        <p:txBody>
          <a:bodyPr/>
          <a:lstStyle/>
          <a:p>
            <a:pPr marL="0" indent="0">
              <a:buNone/>
            </a:pPr>
            <a:r>
              <a:rPr lang="en-US" sz="2400" u="sng" dirty="0"/>
              <a:t>NFL Anthem Protests</a:t>
            </a:r>
            <a:r>
              <a:rPr lang="en-US" sz="2400" dirty="0"/>
              <a:t>:</a:t>
            </a:r>
          </a:p>
          <a:p>
            <a:r>
              <a:rPr lang="en-US" sz="2400" dirty="0"/>
              <a:t>Sept., 2017: President Trump tweets: “If a player wants the privilege of making millions of dollars in the NFL, or other leagues, he or she should not be allowed to disrespect our Great American Flag (or Country) by refusing to stand for the national anthem. If not, YOU'RE FIRED. Find something else to do!”</a:t>
            </a:r>
          </a:p>
          <a:p>
            <a:r>
              <a:rPr lang="en-US" sz="2400" dirty="0"/>
              <a:t>Sept., 2017:  Players and owners react with widespread protests.</a:t>
            </a:r>
          </a:p>
          <a:p>
            <a:r>
              <a:rPr lang="en-US" sz="2400" dirty="0"/>
              <a:t>Oct., 2017: Colin </a:t>
            </a:r>
            <a:r>
              <a:rPr lang="en-US" sz="2400" dirty="0" err="1"/>
              <a:t>Kaepernick</a:t>
            </a:r>
            <a:r>
              <a:rPr lang="en-US" sz="2400" dirty="0"/>
              <a:t> files a grievance against the NFL, alleging collusion.</a:t>
            </a:r>
          </a:p>
          <a:p>
            <a:pPr marL="457200" lvl="1" indent="0">
              <a:buNone/>
            </a:pPr>
            <a:endParaRPr lang="en-US" sz="2000" dirty="0"/>
          </a:p>
          <a:p>
            <a:pPr marL="0" indent="0">
              <a:buNone/>
            </a:pPr>
            <a:endParaRPr lang="en-US" dirty="0"/>
          </a:p>
        </p:txBody>
      </p:sp>
    </p:spTree>
    <p:extLst>
      <p:ext uri="{BB962C8B-B14F-4D97-AF65-F5344CB8AC3E}">
        <p14:creationId xmlns:p14="http://schemas.microsoft.com/office/powerpoint/2010/main" val="2128811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Recent First Amendment Events</a:t>
            </a:r>
          </a:p>
        </p:txBody>
      </p:sp>
      <p:sp>
        <p:nvSpPr>
          <p:cNvPr id="3" name="Content Placeholder 2"/>
          <p:cNvSpPr>
            <a:spLocks noGrp="1"/>
          </p:cNvSpPr>
          <p:nvPr>
            <p:ph idx="1"/>
          </p:nvPr>
        </p:nvSpPr>
        <p:spPr/>
        <p:txBody>
          <a:bodyPr>
            <a:normAutofit/>
          </a:bodyPr>
          <a:lstStyle/>
          <a:p>
            <a:pPr marL="0" indent="0">
              <a:buNone/>
            </a:pPr>
            <a:r>
              <a:rPr lang="en-US" sz="2400" u="sng" dirty="0"/>
              <a:t>Charlottesville Protests</a:t>
            </a:r>
            <a:r>
              <a:rPr lang="en-US" sz="2400" dirty="0"/>
              <a:t>:</a:t>
            </a:r>
          </a:p>
          <a:p>
            <a:r>
              <a:rPr lang="en-US" sz="2400" dirty="0"/>
              <a:t>Spring 2017: Charlottesville City Council votes to rename two parks named for Confederate Generals, and to take down a statue of Robert E. Lee.</a:t>
            </a:r>
          </a:p>
          <a:p>
            <a:r>
              <a:rPr lang="en-US" sz="2400" dirty="0"/>
              <a:t>The “Monument Fund” and the “Sons of Confederate Veterans” filed suit to enjoin the removal.  Judge agrees.</a:t>
            </a:r>
          </a:p>
          <a:p>
            <a:r>
              <a:rPr lang="en-US" sz="2400" dirty="0"/>
              <a:t>City Council votes again; this time selling the statue to a private party who will remove it.</a:t>
            </a:r>
          </a:p>
          <a:p>
            <a:r>
              <a:rPr lang="en-US" sz="2400" dirty="0"/>
              <a:t>White nationalist Richard Spencer leads demonstration; met by counter protesters.  Three arrested, one policeman injured.</a:t>
            </a:r>
          </a:p>
        </p:txBody>
      </p:sp>
    </p:spTree>
    <p:extLst>
      <p:ext uri="{BB962C8B-B14F-4D97-AF65-F5344CB8AC3E}">
        <p14:creationId xmlns:p14="http://schemas.microsoft.com/office/powerpoint/2010/main" val="1859018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Recent First Amendment Events</a:t>
            </a:r>
          </a:p>
        </p:txBody>
      </p:sp>
      <p:sp>
        <p:nvSpPr>
          <p:cNvPr id="3" name="Content Placeholder 2"/>
          <p:cNvSpPr>
            <a:spLocks noGrp="1"/>
          </p:cNvSpPr>
          <p:nvPr>
            <p:ph idx="1"/>
          </p:nvPr>
        </p:nvSpPr>
        <p:spPr/>
        <p:txBody>
          <a:bodyPr>
            <a:normAutofit/>
          </a:bodyPr>
          <a:lstStyle/>
          <a:p>
            <a:pPr marL="0" indent="0">
              <a:buNone/>
            </a:pPr>
            <a:r>
              <a:rPr lang="en-US" sz="2400" u="sng" dirty="0"/>
              <a:t>Charlottesville Protests</a:t>
            </a:r>
            <a:r>
              <a:rPr lang="en-US" sz="2400" dirty="0"/>
              <a:t>:</a:t>
            </a:r>
          </a:p>
          <a:p>
            <a:r>
              <a:rPr lang="en-US" sz="2400" dirty="0"/>
              <a:t>Plaque removed from statute; mayor announces renaming of Robert E. Lee Park as Emancipation Park.</a:t>
            </a:r>
          </a:p>
          <a:p>
            <a:r>
              <a:rPr lang="en-US" sz="2400" dirty="0"/>
              <a:t>KKK holds rally in Emancipation Park.   30 KKK met by about 1,000 counter protesters.  22 arrested.</a:t>
            </a:r>
          </a:p>
          <a:p>
            <a:r>
              <a:rPr lang="en-US" sz="2400" dirty="0"/>
              <a:t>“Unite the Right” organizer Jason Kessler plans demonstration in Emancipation Park; files suit when City Council moves event to different park citing safety.  Judge agrees on the night before.</a:t>
            </a:r>
          </a:p>
        </p:txBody>
      </p:sp>
    </p:spTree>
    <p:extLst>
      <p:ext uri="{BB962C8B-B14F-4D97-AF65-F5344CB8AC3E}">
        <p14:creationId xmlns:p14="http://schemas.microsoft.com/office/powerpoint/2010/main" val="79253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Recent First Amendment Events</a:t>
            </a:r>
          </a:p>
        </p:txBody>
      </p:sp>
      <p:sp>
        <p:nvSpPr>
          <p:cNvPr id="3" name="Content Placeholder 2"/>
          <p:cNvSpPr>
            <a:spLocks noGrp="1"/>
          </p:cNvSpPr>
          <p:nvPr>
            <p:ph idx="1"/>
          </p:nvPr>
        </p:nvSpPr>
        <p:spPr/>
        <p:txBody>
          <a:bodyPr>
            <a:normAutofit/>
          </a:bodyPr>
          <a:lstStyle/>
          <a:p>
            <a:pPr marL="0" indent="0">
              <a:buNone/>
            </a:pPr>
            <a:r>
              <a:rPr lang="en-US" sz="2400" u="sng" dirty="0"/>
              <a:t>Charlottesville Protests</a:t>
            </a:r>
            <a:r>
              <a:rPr lang="en-US" sz="2400" dirty="0"/>
              <a:t>:</a:t>
            </a:r>
          </a:p>
          <a:p>
            <a:r>
              <a:rPr lang="en-US" sz="2400" dirty="0"/>
              <a:t>August 12, 2017:  Protesters begin gathering three hours before Kessler’s demonstration.  Violence erupts.  Police declare an “unlawful assembly” and Gov. McAuliffe declares state of emergency.</a:t>
            </a:r>
          </a:p>
          <a:p>
            <a:r>
              <a:rPr lang="en-US" sz="2400" dirty="0"/>
              <a:t>By 1 PM, park is cleared, and protesters are marching away.  A car drives into a crowd of protesters, killing 32-year-old Heather </a:t>
            </a:r>
            <a:r>
              <a:rPr lang="en-US" sz="2400" dirty="0" err="1"/>
              <a:t>Heyer</a:t>
            </a:r>
            <a:r>
              <a:rPr lang="en-US" sz="2400" dirty="0"/>
              <a:t> and hospitalizing 19 others.</a:t>
            </a:r>
          </a:p>
          <a:p>
            <a:r>
              <a:rPr lang="en-US" sz="2400" dirty="0"/>
              <a:t>That evening, two policemen die in helicopter crash.</a:t>
            </a:r>
          </a:p>
          <a:p>
            <a:r>
              <a:rPr lang="en-US" sz="2400" dirty="0"/>
              <a:t>October, 2017:  Another white supremacy rally held; no violence.</a:t>
            </a:r>
          </a:p>
        </p:txBody>
      </p:sp>
    </p:spTree>
    <p:extLst>
      <p:ext uri="{BB962C8B-B14F-4D97-AF65-F5344CB8AC3E}">
        <p14:creationId xmlns:p14="http://schemas.microsoft.com/office/powerpoint/2010/main" val="1430502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Recent First Amendment Events</a:t>
            </a:r>
          </a:p>
        </p:txBody>
      </p:sp>
      <p:sp>
        <p:nvSpPr>
          <p:cNvPr id="3" name="Content Placeholder 2"/>
          <p:cNvSpPr>
            <a:spLocks noGrp="1"/>
          </p:cNvSpPr>
          <p:nvPr>
            <p:ph idx="1"/>
          </p:nvPr>
        </p:nvSpPr>
        <p:spPr/>
        <p:txBody>
          <a:bodyPr>
            <a:normAutofit lnSpcReduction="10000"/>
          </a:bodyPr>
          <a:lstStyle/>
          <a:p>
            <a:pPr marL="0" indent="0">
              <a:buNone/>
            </a:pPr>
            <a:r>
              <a:rPr lang="en-US" sz="2400" u="sng" dirty="0"/>
              <a:t>Berkeley Protests</a:t>
            </a:r>
            <a:r>
              <a:rPr lang="en-US" sz="2400" dirty="0"/>
              <a:t>:</a:t>
            </a:r>
          </a:p>
          <a:p>
            <a:r>
              <a:rPr lang="en-US" sz="2400" dirty="0"/>
              <a:t>Feb. 1, 2017:  Milo </a:t>
            </a:r>
            <a:r>
              <a:rPr lang="en-US" sz="2400" dirty="0" err="1"/>
              <a:t>Yiannopoulos</a:t>
            </a:r>
            <a:r>
              <a:rPr lang="en-US" sz="2400" dirty="0"/>
              <a:t> speech inspires 1500 people to protest.  A group of “Black Bloc” protestors engaged in violent protest and arson.  Event cancelled.</a:t>
            </a:r>
          </a:p>
          <a:p>
            <a:r>
              <a:rPr lang="en-US" sz="2400" dirty="0"/>
              <a:t>President Trump threatens to “de-fund” Berkeley.</a:t>
            </a:r>
          </a:p>
          <a:p>
            <a:r>
              <a:rPr lang="en-US" sz="2400" dirty="0"/>
              <a:t>March 4, 2017: Pro-Donald Trump march draws violent protests.  Seven injuries and ten arrests.</a:t>
            </a:r>
          </a:p>
          <a:p>
            <a:r>
              <a:rPr lang="en-US" sz="2400" dirty="0"/>
              <a:t>April 15, 2017: Another pro-Trump rally inspires protests and violence.  Eleven injured.  Male student punches female.  Professor attacks three people with bike lock.</a:t>
            </a:r>
          </a:p>
          <a:p>
            <a:r>
              <a:rPr lang="en-US" sz="2400" dirty="0"/>
              <a:t>April 27, 2017: Administrators cancel appearance by Ann Coulter.  Other conservatives spoke on that date, with relatively peaceful protests at another location.</a:t>
            </a:r>
          </a:p>
          <a:p>
            <a:pPr marL="0" indent="0">
              <a:buNone/>
            </a:pPr>
            <a:endParaRPr lang="en-US" u="sng" dirty="0"/>
          </a:p>
        </p:txBody>
      </p:sp>
    </p:spTree>
    <p:extLst>
      <p:ext uri="{BB962C8B-B14F-4D97-AF65-F5344CB8AC3E}">
        <p14:creationId xmlns:p14="http://schemas.microsoft.com/office/powerpoint/2010/main" val="1371853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Recent First Amendment Events</a:t>
            </a:r>
          </a:p>
        </p:txBody>
      </p:sp>
      <p:sp>
        <p:nvSpPr>
          <p:cNvPr id="3" name="Content Placeholder 2"/>
          <p:cNvSpPr>
            <a:spLocks noGrp="1"/>
          </p:cNvSpPr>
          <p:nvPr>
            <p:ph idx="1"/>
          </p:nvPr>
        </p:nvSpPr>
        <p:spPr>
          <a:xfrm>
            <a:off x="1981200" y="1500028"/>
            <a:ext cx="8229600" cy="4736386"/>
          </a:xfrm>
        </p:spPr>
        <p:txBody>
          <a:bodyPr>
            <a:normAutofit/>
          </a:bodyPr>
          <a:lstStyle/>
          <a:p>
            <a:pPr marL="0" indent="0">
              <a:buNone/>
            </a:pPr>
            <a:r>
              <a:rPr lang="en-US" sz="2400" u="sng" dirty="0"/>
              <a:t>Berkeley Protests</a:t>
            </a:r>
            <a:r>
              <a:rPr lang="en-US" sz="2400" dirty="0"/>
              <a:t>:</a:t>
            </a:r>
          </a:p>
          <a:p>
            <a:r>
              <a:rPr lang="en-US" sz="2400" dirty="0"/>
              <a:t>August 27, 2017: Dueling protests in the wake of Charlottesville.  Generally peaceful until </a:t>
            </a:r>
            <a:r>
              <a:rPr lang="en-US" sz="2400" dirty="0" err="1"/>
              <a:t>Antifa</a:t>
            </a:r>
            <a:r>
              <a:rPr lang="en-US" sz="2400" dirty="0"/>
              <a:t> groups invaded the conservative protest.</a:t>
            </a:r>
          </a:p>
          <a:p>
            <a:r>
              <a:rPr lang="en-US" sz="2400" dirty="0"/>
              <a:t>September 14, 2017: Ben Shapiro gave speech on campus.  No one wearing masks allowed on campus, and city council authorizes use of pepper spray.  No violence.</a:t>
            </a:r>
          </a:p>
          <a:p>
            <a:r>
              <a:rPr lang="en-US" sz="2400" dirty="0"/>
              <a:t>Sept. 24, 2017: A number of conservatives invited to campus for “Free Speech Week.”   Two hundred professors and grad students sign open protest letter.  Conservative group files with DOJ, but backs out of event.  Milo Y and others do a brief photo op, anyway. </a:t>
            </a:r>
          </a:p>
          <a:p>
            <a:pPr marL="0" indent="0">
              <a:buNone/>
            </a:pPr>
            <a:endParaRPr lang="en-US" dirty="0"/>
          </a:p>
        </p:txBody>
      </p:sp>
    </p:spTree>
    <p:extLst>
      <p:ext uri="{BB962C8B-B14F-4D97-AF65-F5344CB8AC3E}">
        <p14:creationId xmlns:p14="http://schemas.microsoft.com/office/powerpoint/2010/main" val="136525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Recent First Amendment Events</a:t>
            </a:r>
          </a:p>
        </p:txBody>
      </p:sp>
      <p:sp>
        <p:nvSpPr>
          <p:cNvPr id="3" name="Content Placeholder 2"/>
          <p:cNvSpPr>
            <a:spLocks noGrp="1"/>
          </p:cNvSpPr>
          <p:nvPr>
            <p:ph idx="1"/>
          </p:nvPr>
        </p:nvSpPr>
        <p:spPr/>
        <p:txBody>
          <a:bodyPr/>
          <a:lstStyle/>
          <a:p>
            <a:pPr marL="0" indent="0">
              <a:buNone/>
            </a:pPr>
            <a:r>
              <a:rPr lang="en-US" sz="2400" u="sng" dirty="0"/>
              <a:t>Berkeley Protests</a:t>
            </a:r>
            <a:r>
              <a:rPr lang="en-US" sz="2400" dirty="0"/>
              <a:t>:</a:t>
            </a:r>
          </a:p>
          <a:p>
            <a:r>
              <a:rPr lang="en-US" sz="2400" dirty="0"/>
              <a:t>Sept. 26, 2017:  Fight breaks out in an “Empathy Tent” on campus; three arrested.</a:t>
            </a:r>
          </a:p>
          <a:p>
            <a:r>
              <a:rPr lang="en-US" sz="2400" dirty="0"/>
              <a:t>June 2017: Milo fan sues Berkeley for $23 million dollars alleging free speech violations and pepper-spraying.  Later drops suit.</a:t>
            </a:r>
          </a:p>
          <a:p>
            <a:r>
              <a:rPr lang="en-US" sz="2400" dirty="0"/>
              <a:t>Berkeley mayor suggest classifying </a:t>
            </a:r>
            <a:r>
              <a:rPr lang="en-US" sz="2400" dirty="0" err="1"/>
              <a:t>Antifa</a:t>
            </a:r>
            <a:r>
              <a:rPr lang="en-US" sz="2400" dirty="0"/>
              <a:t> as a criminal gang.</a:t>
            </a:r>
          </a:p>
          <a:p>
            <a:endParaRPr lang="en-US" sz="2400" dirty="0"/>
          </a:p>
        </p:txBody>
      </p:sp>
    </p:spTree>
    <p:extLst>
      <p:ext uri="{BB962C8B-B14F-4D97-AF65-F5344CB8AC3E}">
        <p14:creationId xmlns:p14="http://schemas.microsoft.com/office/powerpoint/2010/main" val="1630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864</Words>
  <Application>Microsoft Macintosh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Mangal</vt:lpstr>
      <vt:lpstr>Office Theme</vt:lpstr>
      <vt:lpstr>Recent First Amendment Events</vt:lpstr>
      <vt:lpstr>Recent First Amendment Events</vt:lpstr>
      <vt:lpstr>Recent First Amendment Events</vt:lpstr>
      <vt:lpstr>Recent First Amendment Events</vt:lpstr>
      <vt:lpstr>Recent First Amendment Events</vt:lpstr>
      <vt:lpstr>Recent First Amendment Events</vt:lpstr>
      <vt:lpstr>Recent First Amendment Events</vt:lpstr>
      <vt:lpstr>Recent First Amendment Events</vt:lpstr>
      <vt:lpstr>Recent First Amendment Events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cp:revision>
  <dcterms:created xsi:type="dcterms:W3CDTF">2018-01-04T18:29:26Z</dcterms:created>
  <dcterms:modified xsi:type="dcterms:W3CDTF">2018-01-04T23:04:40Z</dcterms:modified>
</cp:coreProperties>
</file>