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75A41-D18E-0B46-A88C-951E602E7273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D6DA7-2622-724E-A108-807E3D646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D6DA7-2622-724E-A108-807E3D646D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2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D6DA7-2622-724E-A108-807E3D646D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2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9F44CF4-89C2-894A-B968-2035560C4CF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694AD4B-EEA3-E34B-893E-69F07D9D226F}" type="datetimeFigureOut">
              <a:rPr lang="en-US" smtClean="0"/>
              <a:t>1/3/18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DREAMers</a:t>
            </a:r>
            <a:r>
              <a:rPr lang="en-US" dirty="0" smtClean="0"/>
              <a:t> &amp; </a:t>
            </a:r>
            <a:br>
              <a:rPr lang="en-US" dirty="0" smtClean="0"/>
            </a:br>
            <a:r>
              <a:rPr lang="en-US" dirty="0" smtClean="0"/>
              <a:t>Legal Limbo </a:t>
            </a:r>
            <a:br>
              <a:rPr lang="en-US" dirty="0" smtClean="0"/>
            </a:br>
            <a:r>
              <a:rPr lang="en-US" i="1" dirty="0" smtClean="0"/>
              <a:t>as of Jan 4, 2018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Michael Kagan</a:t>
            </a:r>
          </a:p>
          <a:p>
            <a:r>
              <a:rPr lang="en-US" dirty="0" smtClean="0"/>
              <a:t>UNLV Boyd School of Law</a:t>
            </a:r>
          </a:p>
          <a:p>
            <a:r>
              <a:rPr lang="en-US" dirty="0" smtClean="0"/>
              <a:t>University Student Legal Services Association-Western Region </a:t>
            </a:r>
          </a:p>
          <a:p>
            <a:r>
              <a:rPr lang="en-US" dirty="0" smtClean="0"/>
              <a:t>24th Annual Continuing Legal Education Conference</a:t>
            </a:r>
          </a:p>
          <a:p>
            <a:r>
              <a:rPr lang="en-US" dirty="0" smtClean="0"/>
              <a:t>January 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68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Impact of DACA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students, employment and lower anxiety may be the chief benefits.</a:t>
            </a:r>
          </a:p>
          <a:p>
            <a:endParaRPr lang="en-US" dirty="0"/>
          </a:p>
          <a:p>
            <a:r>
              <a:rPr lang="en-US" dirty="0" smtClean="0"/>
              <a:t>DACA recipients often become the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9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2017: End of DACA </a:t>
            </a:r>
            <a:endParaRPr lang="en-US" dirty="0"/>
          </a:p>
        </p:txBody>
      </p:sp>
      <p:pic>
        <p:nvPicPr>
          <p:cNvPr id="4" name="Content Placeholder 3" descr="iu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 b="8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867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2017: End of DACA </a:t>
            </a:r>
          </a:p>
        </p:txBody>
      </p:sp>
      <p:pic>
        <p:nvPicPr>
          <p:cNvPr id="4" name="Content Placeholder 3" descr="Screen Shot 2018-01-03 at 3.14.4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" r="8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39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2017: End of DACA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4800" b="1" i="1" dirty="0" smtClean="0">
              <a:solidFill>
                <a:srgbClr val="FF0000"/>
              </a:solidFill>
            </a:endParaRPr>
          </a:p>
          <a:p>
            <a:pPr marL="114300" indent="0" algn="ctr">
              <a:buNone/>
            </a:pPr>
            <a:endParaRPr lang="en-US" sz="4800" b="1" i="1" dirty="0">
              <a:solidFill>
                <a:srgbClr val="FF0000"/>
              </a:solidFill>
            </a:endParaRPr>
          </a:p>
          <a:p>
            <a:pPr marL="114300" indent="0" algn="ctr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March 5, 2018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24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DACA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DREAMers</a:t>
            </a:r>
            <a:r>
              <a:rPr lang="en-US" dirty="0" smtClean="0"/>
              <a:t> who entered the country legally have more possibilities.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: DACA was necessitated by the reality that under the INA, most doors are closed.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80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 ACT, Bridge Act,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v. Interim?</a:t>
            </a:r>
          </a:p>
          <a:p>
            <a:r>
              <a:rPr lang="en-US" dirty="0" smtClean="0"/>
              <a:t>Path to legal permanent residency &amp; citizenship?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mtClean="0"/>
              <a:t>CONGRESS MAY DO NOTHING.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of 1986 Immigration Reform and Control Act.</a:t>
            </a:r>
          </a:p>
          <a:p>
            <a:r>
              <a:rPr lang="en-US" dirty="0" smtClean="0"/>
              <a:t>EWI bar</a:t>
            </a:r>
          </a:p>
          <a:p>
            <a:r>
              <a:rPr lang="en-US" dirty="0" smtClean="0"/>
              <a:t>Unlawful presence bar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8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DACA 1 - 2012</a:t>
            </a:r>
            <a:endParaRPr lang="en-US" dirty="0"/>
          </a:p>
        </p:txBody>
      </p:sp>
      <p:pic>
        <p:nvPicPr>
          <p:cNvPr id="4" name="Content Placeholder 3" descr="iu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 b="27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872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DACA 1 </a:t>
            </a:r>
            <a:r>
              <a:rPr lang="mr-IN" sz="4000" dirty="0" smtClean="0"/>
              <a:t>–</a:t>
            </a:r>
            <a:r>
              <a:rPr lang="en-US" sz="4000" dirty="0" smtClean="0"/>
              <a:t> 2012 (Deferred Action for Childhood Arrivals)</a:t>
            </a:r>
            <a:endParaRPr lang="en-US" sz="4000" dirty="0"/>
          </a:p>
        </p:txBody>
      </p:sp>
      <p:pic>
        <p:nvPicPr>
          <p:cNvPr id="5" name="Content Placeholder 4" descr="Screen Shot 2018-01-03 at 2.40.3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5" b="6195"/>
          <a:stretch>
            <a:fillRect/>
          </a:stretch>
        </p:blipFill>
        <p:spPr>
          <a:xfrm>
            <a:off x="457200" y="1417638"/>
            <a:ext cx="7620000" cy="4800600"/>
          </a:xfrm>
        </p:spPr>
      </p:pic>
    </p:spTree>
    <p:extLst>
      <p:ext uri="{BB962C8B-B14F-4D97-AF65-F5344CB8AC3E}">
        <p14:creationId xmlns:p14="http://schemas.microsoft.com/office/powerpoint/2010/main" val="203223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DACA 2 - 2014</a:t>
            </a:r>
            <a:endParaRPr lang="en-US" dirty="0"/>
          </a:p>
        </p:txBody>
      </p:sp>
      <p:pic>
        <p:nvPicPr>
          <p:cNvPr id="5" name="Content Placeholder 4" descr="iu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r="53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5158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DACA 2 - 2014</a:t>
            </a:r>
            <a:endParaRPr lang="en-US" dirty="0"/>
          </a:p>
        </p:txBody>
      </p:sp>
      <p:pic>
        <p:nvPicPr>
          <p:cNvPr id="4" name="Content Placeholder 3" descr="Screen Shot 2018-01-03 at 2.46.37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" r="4215" b="-9524"/>
          <a:stretch/>
        </p:blipFill>
        <p:spPr>
          <a:xfrm>
            <a:off x="457200" y="1682944"/>
            <a:ext cx="7336965" cy="1881838"/>
          </a:xfrm>
        </p:spPr>
      </p:pic>
      <p:sp>
        <p:nvSpPr>
          <p:cNvPr id="6" name="TextBox 5"/>
          <p:cNvSpPr txBox="1"/>
          <p:nvPr/>
        </p:nvSpPr>
        <p:spPr>
          <a:xfrm>
            <a:off x="457200" y="4578153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 CHANGE: Removal of June 1981 birth cut off.</a:t>
            </a:r>
          </a:p>
        </p:txBody>
      </p:sp>
    </p:spTree>
    <p:extLst>
      <p:ext uri="{BB962C8B-B14F-4D97-AF65-F5344CB8AC3E}">
        <p14:creationId xmlns:p14="http://schemas.microsoft.com/office/powerpoint/2010/main" val="80196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DACA 2 - 2014</a:t>
            </a:r>
            <a:endParaRPr lang="en-US" dirty="0"/>
          </a:p>
        </p:txBody>
      </p:sp>
      <p:pic>
        <p:nvPicPr>
          <p:cNvPr id="4" name="Content Placeholder 3" descr="Screen Shot 2018-01-03 at 2.46.37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" r="4215" b="-9524"/>
          <a:stretch/>
        </p:blipFill>
        <p:spPr>
          <a:xfrm>
            <a:off x="457200" y="1682944"/>
            <a:ext cx="7336965" cy="1881838"/>
          </a:xfrm>
        </p:spPr>
      </p:pic>
      <p:sp>
        <p:nvSpPr>
          <p:cNvPr id="6" name="TextBox 5"/>
          <p:cNvSpPr txBox="1"/>
          <p:nvPr/>
        </p:nvSpPr>
        <p:spPr>
          <a:xfrm>
            <a:off x="457200" y="4578153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 CHANGE: Removal of June 1981 birth cut off.</a:t>
            </a:r>
          </a:p>
        </p:txBody>
      </p:sp>
      <p:sp>
        <p:nvSpPr>
          <p:cNvPr id="3" name="Multiply 2"/>
          <p:cNvSpPr/>
          <p:nvPr/>
        </p:nvSpPr>
        <p:spPr>
          <a:xfrm>
            <a:off x="-679185" y="-177218"/>
            <a:ext cx="8756385" cy="6763851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DACA Expansion &amp; new DAPA programs blocked in the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DACA 1 (original version) remained in place.</a:t>
            </a:r>
          </a:p>
          <a:p>
            <a:r>
              <a:rPr lang="en-US" dirty="0" smtClean="0"/>
              <a:t>Main objections:</a:t>
            </a:r>
          </a:p>
          <a:p>
            <a:pPr lvl="1"/>
            <a:r>
              <a:rPr lang="en-US" i="1" dirty="0" smtClean="0"/>
              <a:t>Lack of notice &amp; comment (APA)</a:t>
            </a:r>
          </a:p>
          <a:p>
            <a:pPr lvl="1"/>
            <a:r>
              <a:rPr lang="en-US" i="1" dirty="0" smtClean="0"/>
              <a:t>Lack of statutory authority</a:t>
            </a:r>
          </a:p>
          <a:p>
            <a:r>
              <a:rPr lang="en-US" dirty="0" smtClean="0"/>
              <a:t>Preliminary injunction from Fifth Circuit in 2015; affirmed by evenly divided Supreme Court in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6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Impact of DACA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“Deferred Action” </a:t>
            </a:r>
            <a:r>
              <a:rPr lang="mr-IN" dirty="0" smtClean="0"/>
              <a:t>–</a:t>
            </a:r>
            <a:r>
              <a:rPr lang="en-US" dirty="0" smtClean="0"/>
              <a:t> 2-year permits</a:t>
            </a:r>
          </a:p>
          <a:p>
            <a:r>
              <a:rPr lang="en-US" dirty="0" smtClean="0"/>
              <a:t>Employment Authorization</a:t>
            </a:r>
          </a:p>
          <a:p>
            <a:r>
              <a:rPr lang="en-US" u="sng" dirty="0" smtClean="0"/>
              <a:t>Center for American Progress </a:t>
            </a:r>
            <a:r>
              <a:rPr lang="en-US" dirty="0" smtClean="0"/>
              <a:t>study:</a:t>
            </a:r>
          </a:p>
          <a:p>
            <a:pPr lvl="1"/>
            <a:r>
              <a:rPr lang="en-US" dirty="0" smtClean="0"/>
              <a:t>69 percent reported moving to a job with better pay.</a:t>
            </a:r>
          </a:p>
          <a:p>
            <a:pPr lvl="1"/>
            <a:r>
              <a:rPr lang="en-US" dirty="0" smtClean="0"/>
              <a:t>Average hourly wage reported increasing from $10.29 to $17.46.</a:t>
            </a:r>
          </a:p>
          <a:p>
            <a:pPr lvl="1"/>
            <a:r>
              <a:rPr lang="en-US" dirty="0" smtClean="0"/>
              <a:t>56 percent reporting moving to a job with better working conditions.</a:t>
            </a:r>
          </a:p>
          <a:p>
            <a:pPr lvl="1"/>
            <a:r>
              <a:rPr lang="en-US" dirty="0" smtClean="0"/>
              <a:t>5 percent started their own businesses (3.1 percent in general US population).</a:t>
            </a:r>
          </a:p>
          <a:p>
            <a:pPr lvl="1"/>
            <a:r>
              <a:rPr lang="en-US" dirty="0" smtClean="0"/>
              <a:t>65 percent reported purchasing their first car.</a:t>
            </a:r>
          </a:p>
          <a:p>
            <a:pPr lvl="1"/>
            <a:r>
              <a:rPr lang="en-US" dirty="0" smtClean="0"/>
              <a:t>16 percent purchased their first home.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72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58</TotalTime>
  <Words>334</Words>
  <Application>Microsoft Macintosh PowerPoint</Application>
  <PresentationFormat>On-screen Show (4:3)</PresentationFormat>
  <Paragraphs>57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DREAMers &amp;  Legal Limbo  as of Jan 4, 2018</vt:lpstr>
      <vt:lpstr>Why DACA?</vt:lpstr>
      <vt:lpstr>DACA 1 - 2012</vt:lpstr>
      <vt:lpstr>DACA 1 – 2012 (Deferred Action for Childhood Arrivals)</vt:lpstr>
      <vt:lpstr>DACA 2 - 2014</vt:lpstr>
      <vt:lpstr>DACA 2 - 2014</vt:lpstr>
      <vt:lpstr>DACA 2 - 2014</vt:lpstr>
      <vt:lpstr>DACA Expansion &amp; new DAPA programs blocked in the courts</vt:lpstr>
      <vt:lpstr>Benefits and Impact of DACA</vt:lpstr>
      <vt:lpstr>Benefits and Impact of DACA</vt:lpstr>
      <vt:lpstr>2017: End of DACA </vt:lpstr>
      <vt:lpstr>2017: End of DACA </vt:lpstr>
      <vt:lpstr>2017: End of DACA </vt:lpstr>
      <vt:lpstr>Alternatives to DACA</vt:lpstr>
      <vt:lpstr>DREAM ACT, Bridge Act, Etc.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DREAMers Legal Limbo  as of Jan 4, 2018</dc:title>
  <dc:creator>Michael Kagan</dc:creator>
  <cp:lastModifiedBy>Michael Kagan</cp:lastModifiedBy>
  <cp:revision>39</cp:revision>
  <dcterms:created xsi:type="dcterms:W3CDTF">2018-01-03T22:31:33Z</dcterms:created>
  <dcterms:modified xsi:type="dcterms:W3CDTF">2018-01-03T23:29:40Z</dcterms:modified>
</cp:coreProperties>
</file>